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ppt/tags/tag17.xml" ContentType="application/vnd.openxmlformats-officedocument.presentationml.tags+xml"/>
  <Override PartName="/docProps/custom.xml" ContentType="application/vnd.openxmlformats-officedocument.custom-properties+xml"/>
  <Override PartName="/ppt/tags/tag12.xml" ContentType="application/vnd.openxmlformats-officedocument.presentationml.tags+xml"/>
  <Override PartName="/ppt/tags/tag28.xml" ContentType="application/vnd.openxmlformats-officedocument.presentationml.tags+xml"/>
  <Override PartName="/ppt/tags/tag19.xml" ContentType="application/vnd.openxmlformats-officedocument.presentationml.tags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tags/tag14.xml" ContentType="application/vnd.openxmlformats-officedocument.presentationml.tags+xml"/>
  <Override PartName="/ppt/tags/tag21.xml" ContentType="application/vnd.openxmlformats-officedocument.presentationml.tags+xml"/>
  <Override PartName="/ppt/tags/tag25.xml" ContentType="application/vnd.openxmlformats-officedocument.presentationml.tags+xml"/>
  <Override PartName="/ppt/tags/tag29.xml" ContentType="application/vnd.openxmlformats-officedocument.presentationml.tags+xml"/>
  <Override PartName="/ppt/tags/tag13.xml" ContentType="application/vnd.openxmlformats-officedocument.presentationml.tags+xml"/>
  <Override PartName="/ppt/tags/tag27.xml" ContentType="application/vnd.openxmlformats-officedocument.presentationml.tags+xml"/>
  <Override PartName="/ppt/tags/tag22.xml" ContentType="application/vnd.openxmlformats-officedocument.presentationml.tags+xml"/>
  <Override PartName="/ppt/tags/tag26.xml" ContentType="application/vnd.openxmlformats-officedocument.presentationml.tags+xml"/>
  <Override PartName="/ppt/tags/tag23.xml" ContentType="application/vnd.openxmlformats-officedocument.presentationml.tags+xml"/>
  <Override PartName="/ppt/tags/tag5.xml" ContentType="application/vnd.openxmlformats-officedocument.presentationml.tags+xml"/>
  <Override PartName="/ppt/tags/tag24.xml" ContentType="application/vnd.openxmlformats-officedocument.presentationml.tags+xml"/>
  <Override PartName="/ppt/tags/tag15.xml" ContentType="application/vnd.openxmlformats-officedocument.presentationml.tags+xml"/>
  <Override PartName="/ppt/tags/tag10.xml" ContentType="application/vnd.openxmlformats-officedocument.presentationml.tags+xml"/>
  <Override PartName="/ppt/tags/tag9.xml" ContentType="application/vnd.openxmlformats-officedocument.presentationml.tags+xml"/>
  <Override PartName="/ppt/tags/tag8.xml" ContentType="application/vnd.openxmlformats-officedocument.presentationml.tags+xml"/>
  <Override PartName="/ppt/tags/tag7.xml" ContentType="application/vnd.openxmlformats-officedocument.presentationml.tags+xml"/>
  <Override PartName="/ppt/tags/tag6.xml" ContentType="application/vnd.openxmlformats-officedocument.presentationml.tags+xml"/>
  <Override PartName="/ppt/tags/tag4.xml" ContentType="application/vnd.openxmlformats-officedocument.presentationml.tag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docProps/core.xml" ContentType="application/vnd.openxmlformats-package.core-properties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embeddedFontLst>
    <p:embeddedFont>
      <p:font typeface="Barlow Medium" panose="020B060402020202020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Bold" panose="020B0806030504020204" pitchFamily="34" charset="0"/>
      <p:regular r:id="rId39"/>
      <p:bold r:id="rId40"/>
    </p:embeddedFont>
    <p:embeddedFont>
      <p:font typeface="Open Sans Extra Bold" panose="020B0604020202020204" charset="0"/>
      <p:regular r:id="rId41"/>
    </p:embeddedFont>
  </p:embeddedFontLst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B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08" y="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gs" Target="tags/tag1.xml"/><Relationship Id="rId47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48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10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8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5" Type="http://schemas.openxmlformats.org/officeDocument/2006/relationships/image" Target="../media/image1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B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hite disposable cups">
            <a:extLst>
              <a:ext uri="{FF2B5EF4-FFF2-40B4-BE49-F238E27FC236}">
                <a16:creationId xmlns:a16="http://schemas.microsoft.com/office/drawing/2014/main" id="{6AA58217-A7BE-4DB7-9124-5BD9DF359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345064"/>
            <a:ext cx="12938787" cy="86258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9901238" cy="102870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-4500000">
            <a:off x="3743288" y="5816032"/>
            <a:ext cx="8442469" cy="0"/>
          </a:xfrm>
          <a:prstGeom prst="line">
            <a:avLst/>
          </a:prstGeom>
          <a:ln w="28575" cap="rnd">
            <a:solidFill>
              <a:srgbClr val="FFFFF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3944581" cy="174920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821323" y="572796"/>
            <a:ext cx="8163766" cy="4841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2701925"/>
            <a:ext cx="8235186" cy="243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800"/>
              </a:lnSpc>
            </a:pPr>
            <a:r>
              <a:rPr lang="en-US" sz="7000" dirty="0">
                <a:solidFill>
                  <a:srgbClr val="FFFFFE"/>
                </a:solidFill>
                <a:latin typeface="Open Sans Extra Bold Bold"/>
              </a:rPr>
              <a:t>Socket.IO and</a:t>
            </a:r>
          </a:p>
          <a:p>
            <a:pPr algn="r">
              <a:lnSpc>
                <a:spcPts val="9800"/>
              </a:lnSpc>
            </a:pPr>
            <a:r>
              <a:rPr lang="en-US" sz="7000" dirty="0">
                <a:solidFill>
                  <a:srgbClr val="FFFFFE"/>
                </a:solidFill>
                <a:latin typeface="Open Sans Extra Bold Bold"/>
              </a:rPr>
              <a:t>Testing Node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762000" y="5276850"/>
            <a:ext cx="8571961" cy="1570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99"/>
              </a:lnSpc>
            </a:pPr>
            <a:r>
              <a:rPr lang="en-US" sz="2800" dirty="0">
                <a:solidFill>
                  <a:srgbClr val="001B71"/>
                </a:solidFill>
                <a:latin typeface="Open Sans Extra Bold"/>
              </a:rPr>
              <a:t>Dynamic Client-Server using Socket.IO</a:t>
            </a:r>
          </a:p>
          <a:p>
            <a:pPr algn="r">
              <a:lnSpc>
                <a:spcPts val="3999"/>
              </a:lnSpc>
            </a:pPr>
            <a:r>
              <a:rPr lang="en-US" sz="2800" dirty="0">
                <a:solidFill>
                  <a:srgbClr val="001B71"/>
                </a:solidFill>
                <a:latin typeface="Open Sans Extra Bold"/>
              </a:rPr>
              <a:t>Testing Node Applications</a:t>
            </a:r>
          </a:p>
          <a:p>
            <a:pPr marL="0" lvl="0" indent="0" algn="r">
              <a:lnSpc>
                <a:spcPts val="4700"/>
              </a:lnSpc>
              <a:spcBef>
                <a:spcPct val="0"/>
              </a:spcBef>
            </a:pPr>
            <a:endParaRPr lang="en-US" sz="2800" dirty="0">
              <a:solidFill>
                <a:srgbClr val="001B71"/>
              </a:solidFill>
              <a:latin typeface="Open Sans Extra Bold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90600" y="0"/>
            <a:ext cx="1988775" cy="1722279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A2307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0249" y="2110765"/>
            <a:ext cx="17531218" cy="8041994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2524605" y="1529794"/>
            <a:ext cx="13379750" cy="0"/>
          </a:xfrm>
          <a:prstGeom prst="line">
            <a:avLst/>
          </a:prstGeom>
          <a:ln w="47625" cap="rnd">
            <a:solidFill>
              <a:srgbClr val="A2307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524605" y="861139"/>
            <a:ext cx="13482507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 spc="235">
                <a:solidFill>
                  <a:srgbClr val="001B71"/>
                </a:solidFill>
                <a:latin typeface="Open Sans Bold"/>
              </a:rPr>
              <a:t>MAJOR SECTIONS OF CHAT APPLICATION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148662" y="-9525"/>
            <a:ext cx="2278677" cy="1722279"/>
            <a:chOff x="0" y="0"/>
            <a:chExt cx="6350000" cy="5499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1B71"/>
            </a:solidFill>
          </p:spPr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C68E38B-11F2-4126-8AA5-8ABBAA9C5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715500"/>
            <a:ext cx="1276350" cy="266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NodeJS Testing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DD7AE1BF-CF50-42C4-B8BC-CBDEE6D042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715500"/>
            <a:ext cx="1470371" cy="3047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91149">
            <a:off x="-10157000" y="-7349511"/>
            <a:ext cx="16230600" cy="22527750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38310" y="1685290"/>
            <a:ext cx="13041224" cy="80370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8584" y="1114425"/>
            <a:ext cx="6465337" cy="62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  <a:spcBef>
                <a:spcPct val="0"/>
              </a:spcBef>
            </a:pPr>
            <a:r>
              <a:rPr lang="en-US" sz="4700" spc="18">
                <a:solidFill>
                  <a:srgbClr val="001B71"/>
                </a:solidFill>
                <a:latin typeface="Open Sans Extra Bold"/>
              </a:rPr>
              <a:t>Automated Testing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2384" y="1893570"/>
            <a:ext cx="6060240" cy="293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74"/>
              </a:lnSpc>
            </a:pPr>
            <a:r>
              <a:rPr lang="en-US" sz="2699" spc="-53">
                <a:solidFill>
                  <a:srgbClr val="FFFFFF"/>
                </a:solidFill>
                <a:latin typeface="Open Sans Bold"/>
              </a:rPr>
              <a:t>Automated Testing is the technique used to test and compare the actual outcome with the expected outcome, where new information is continuously fed back into the process.</a:t>
            </a:r>
          </a:p>
          <a:p>
            <a:pPr marL="0" lvl="0" indent="0" algn="just">
              <a:lnSpc>
                <a:spcPts val="3327"/>
              </a:lnSpc>
              <a:spcBef>
                <a:spcPct val="0"/>
              </a:spcBef>
            </a:pPr>
            <a:endParaRPr lang="en-US" sz="2699" spc="-53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89744" y="971550"/>
            <a:ext cx="5582623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Open Sans Bold"/>
              </a:rPr>
              <a:t>Steps involved while testing: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Open Sans Bold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A5CE13A3-E39A-4ABA-B03B-C603C479CE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715500"/>
            <a:ext cx="1470371" cy="3047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10194" y="0"/>
            <a:ext cx="10416242" cy="10325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144000" y="966341"/>
            <a:ext cx="13477339" cy="9052241"/>
            <a:chOff x="0" y="0"/>
            <a:chExt cx="17969785" cy="1206965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41952"/>
            <a:stretch>
              <a:fillRect/>
            </a:stretch>
          </p:blipFill>
          <p:spPr>
            <a:xfrm>
              <a:off x="2131199" y="10312400"/>
              <a:ext cx="15327875" cy="1757255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17969785" cy="109728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1153677" y="1578891"/>
            <a:ext cx="8381559" cy="6210300"/>
            <a:chOff x="0" y="0"/>
            <a:chExt cx="11175412" cy="82804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 l="11901" r="11901"/>
            <a:stretch>
              <a:fillRect/>
            </a:stretch>
          </p:blipFill>
          <p:spPr>
            <a:xfrm>
              <a:off x="0" y="0"/>
              <a:ext cx="11175412" cy="8280400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>
            <a:off x="1788409" y="6888217"/>
            <a:ext cx="6417821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046163" y="2672424"/>
            <a:ext cx="333375" cy="333375"/>
            <a:chOff x="0" y="0"/>
            <a:chExt cx="444500" cy="44450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44500" cy="444500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C1513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94863" y="59351"/>
              <a:ext cx="254774" cy="297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3"/>
                </a:lnSpc>
                <a:spcBef>
                  <a:spcPct val="0"/>
                </a:spcBef>
              </a:pPr>
              <a:r>
                <a:rPr lang="en-US" sz="1324">
                  <a:solidFill>
                    <a:srgbClr val="FFFFFF"/>
                  </a:solidFill>
                  <a:latin typeface="Barlow Medium"/>
                </a:rPr>
                <a:t>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334071" y="2709572"/>
            <a:ext cx="333375" cy="333375"/>
            <a:chOff x="0" y="0"/>
            <a:chExt cx="444500" cy="44450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444500" cy="444500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C1513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94863" y="59351"/>
              <a:ext cx="254774" cy="297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3"/>
                </a:lnSpc>
                <a:spcBef>
                  <a:spcPct val="0"/>
                </a:spcBef>
              </a:pPr>
              <a:r>
                <a:rPr lang="en-US" sz="1324">
                  <a:solidFill>
                    <a:srgbClr val="FFFFFF"/>
                  </a:solidFill>
                  <a:latin typeface="Barlow Medium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46163" y="3884791"/>
            <a:ext cx="333375" cy="333375"/>
            <a:chOff x="0" y="0"/>
            <a:chExt cx="444500" cy="444500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44500" cy="444500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C1513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94863" y="59351"/>
              <a:ext cx="254774" cy="297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3"/>
                </a:lnSpc>
                <a:spcBef>
                  <a:spcPct val="0"/>
                </a:spcBef>
              </a:pPr>
              <a:r>
                <a:rPr lang="en-US" sz="1324">
                  <a:solidFill>
                    <a:srgbClr val="FFFFFF"/>
                  </a:solidFill>
                  <a:latin typeface="Barlow Medium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334071" y="3884791"/>
            <a:ext cx="333375" cy="333375"/>
            <a:chOff x="0" y="0"/>
            <a:chExt cx="444500" cy="444500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44500" cy="444500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C1513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94863" y="59351"/>
              <a:ext cx="254774" cy="297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3"/>
                </a:lnSpc>
                <a:spcBef>
                  <a:spcPct val="0"/>
                </a:spcBef>
              </a:pPr>
              <a:r>
                <a:rPr lang="en-US" sz="1324">
                  <a:solidFill>
                    <a:srgbClr val="FFFFFF"/>
                  </a:solidFill>
                  <a:latin typeface="Barlow Medium"/>
                </a:rPr>
                <a:t>4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46163" y="5143500"/>
            <a:ext cx="333375" cy="333375"/>
            <a:chOff x="0" y="0"/>
            <a:chExt cx="444500" cy="44450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444500" cy="444500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C1513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94863" y="59351"/>
              <a:ext cx="254774" cy="297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3"/>
                </a:lnSpc>
                <a:spcBef>
                  <a:spcPct val="0"/>
                </a:spcBef>
              </a:pPr>
              <a:r>
                <a:rPr lang="en-US" sz="1324">
                  <a:solidFill>
                    <a:srgbClr val="FFFFFF"/>
                  </a:solidFill>
                  <a:latin typeface="Barlow Medium"/>
                </a:rPr>
                <a:t>5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334071" y="5180648"/>
            <a:ext cx="333375" cy="333375"/>
            <a:chOff x="0" y="0"/>
            <a:chExt cx="444500" cy="444500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444500" cy="444500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C1513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94863" y="59351"/>
              <a:ext cx="254774" cy="297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3"/>
                </a:lnSpc>
                <a:spcBef>
                  <a:spcPct val="0"/>
                </a:spcBef>
              </a:pPr>
              <a:r>
                <a:rPr lang="en-US" sz="1324">
                  <a:solidFill>
                    <a:srgbClr val="FFFFFF"/>
                  </a:solidFill>
                  <a:latin typeface="Barlow Medium"/>
                </a:rPr>
                <a:t>6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46163" y="770479"/>
            <a:ext cx="9348728" cy="122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  <a:spcBef>
                <a:spcPct val="0"/>
              </a:spcBef>
            </a:pPr>
            <a:r>
              <a:rPr lang="en-US" sz="4700" spc="18">
                <a:solidFill>
                  <a:srgbClr val="001B71"/>
                </a:solidFill>
                <a:latin typeface="Open Sans Extra Bold"/>
              </a:rPr>
              <a:t>Benefits of Automated Testing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46225" y="2615274"/>
            <a:ext cx="3451095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ns Bold"/>
              </a:rPr>
              <a:t>Reduces Maintenance Cost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883476" y="2615274"/>
            <a:ext cx="3260524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ns Bold"/>
              </a:rPr>
              <a:t>Improves accuracy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46225" y="3790493"/>
            <a:ext cx="3203827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ns Bold"/>
              </a:rPr>
              <a:t>Increase speed of test execution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883476" y="3753346"/>
            <a:ext cx="3608496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ns Bold"/>
              </a:rPr>
              <a:t>Saves time and money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46225" y="5012055"/>
            <a:ext cx="3203827" cy="190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Open Sans Bold"/>
              </a:rPr>
              <a:t>Minimise the human interacting with testing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endParaRPr lang="en-US" sz="270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5883476" y="5049203"/>
            <a:ext cx="3412924" cy="2404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Open Sans Bold"/>
              </a:rPr>
              <a:t>Write the test case once and run as many time you want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endParaRPr lang="en-US" sz="2700" dirty="0">
              <a:solidFill>
                <a:srgbClr val="000000"/>
              </a:solidFill>
              <a:latin typeface="Open Sans Bold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21BBB9D-3468-4B17-92C2-A9F8550D10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715500"/>
            <a:ext cx="1276350" cy="266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3474" y="1606432"/>
            <a:ext cx="17447506" cy="857589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64795"/>
            <a:ext cx="11761829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Types of Automated Testing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251AD5-7501-4CC6-956C-5F572FEF0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715500"/>
            <a:ext cx="1276350" cy="266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B7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A2307E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773688" y="0"/>
            <a:ext cx="16647436" cy="10462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A69F13-BB80-48DD-8D85-E7ACB7E54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715500"/>
            <a:ext cx="1276350" cy="266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5645" r="25645"/>
          <a:stretch>
            <a:fillRect/>
          </a:stretch>
        </p:blipFill>
        <p:spPr>
          <a:xfrm>
            <a:off x="-99119" y="-90211"/>
            <a:ext cx="7652705" cy="1046742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B7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2642538" y="0"/>
            <a:ext cx="5443189" cy="471380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A2307E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8397771" y="1028700"/>
            <a:ext cx="8244367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 spc="235">
                <a:solidFill>
                  <a:srgbClr val="001B71"/>
                </a:solidFill>
                <a:latin typeface="Open Sans Bold"/>
              </a:rPr>
              <a:t>UNIT TESTING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97771" y="2045017"/>
            <a:ext cx="8861529" cy="7698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endParaRPr/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Unit test is used to test small pieces of independent code.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Your code cannot contain external resources like network or database.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Used to prevent regressions(Bugs that occur repeatedly).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Easy to pinpoint and then fix the problem. 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Popular tool for unit testing include Mocha.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F0286581-FB68-485D-95E7-B8AB96FD3E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715500"/>
            <a:ext cx="1470371" cy="3047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B7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A2307E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17445" y="0"/>
            <a:ext cx="16368841" cy="1028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827C8B-FF82-470A-A831-DBC53C5F2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715500"/>
            <a:ext cx="1276350" cy="266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Businessman on lounge and working on phone and laptop">
            <a:extLst>
              <a:ext uri="{FF2B5EF4-FFF2-40B4-BE49-F238E27FC236}">
                <a16:creationId xmlns:a16="http://schemas.microsoft.com/office/drawing/2014/main" id="{8859D002-EEF8-4988-BCFD-5D2ECCCC61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4"/>
          <a:stretch/>
        </p:blipFill>
        <p:spPr>
          <a:xfrm>
            <a:off x="1" y="10"/>
            <a:ext cx="14504463" cy="10286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87528" y="0"/>
            <a:ext cx="10600467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11411717" y="-601968"/>
            <a:ext cx="5733283" cy="2849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spc="18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 Testing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01400" y="1555466"/>
            <a:ext cx="6309354" cy="876299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/>
          <a:p>
            <a:pPr marL="582930"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800" u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Functional test are made against combinations of many units.</a:t>
            </a:r>
          </a:p>
          <a:p>
            <a:pPr marL="0" lvl="0" indent="-2286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6800" u="non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82930"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800" u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use any number of external objects or systems like databases, UI, etc.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6800" u="non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82930"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800" u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Takes a longer time to execute than unit test. </a:t>
            </a:r>
          </a:p>
          <a:p>
            <a:pPr marL="0" lvl="0" indent="-2286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6800" u="non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82930"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800" u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Unit test represents only minor changes expected to change less often than a unit test.</a:t>
            </a:r>
          </a:p>
          <a:p>
            <a:pPr marL="0" lvl="0" indent="-2286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6800" u="non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82930"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800" u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can easily see that this functional group will comprise many unit tests.</a:t>
            </a:r>
          </a:p>
          <a:p>
            <a:pPr marL="0" lvl="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u="non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F76FCB-1ABE-44DB-9B3E-C7AADBD1BAC1}"/>
              </a:ext>
            </a:extLst>
          </p:cNvPr>
          <p:cNvCxnSpPr/>
          <p:nvPr/>
        </p:nvCxnSpPr>
        <p:spPr>
          <a:xfrm>
            <a:off x="11620502" y="1098245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060E95AB-E4A1-4DEC-952C-0A12DA4895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715500"/>
            <a:ext cx="1470371" cy="3047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B7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A2307E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575910" y="177050"/>
            <a:ext cx="16087116" cy="10109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3ADD6-8313-4819-8E0A-3AF9F232A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715500"/>
            <a:ext cx="1276350" cy="266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lored pencils on black backgroun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5" r="10022"/>
          <a:stretch/>
        </p:blipFill>
        <p:spPr>
          <a:xfrm>
            <a:off x="0" y="0"/>
            <a:ext cx="9293448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15258" y="2547847"/>
            <a:ext cx="1124970" cy="1104848"/>
            <a:chOff x="0" y="0"/>
            <a:chExt cx="672428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715258" y="4286977"/>
            <a:ext cx="1124970" cy="1104848"/>
            <a:chOff x="0" y="0"/>
            <a:chExt cx="672428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715258" y="6211357"/>
            <a:ext cx="1124970" cy="1104848"/>
            <a:chOff x="0" y="0"/>
            <a:chExt cx="672428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2889457"/>
            <a:ext cx="546923" cy="4216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4628587"/>
            <a:ext cx="546923" cy="42162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19986" y="6552967"/>
            <a:ext cx="546923" cy="42162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432330" y="1114425"/>
            <a:ext cx="5875771" cy="62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  <a:spcBef>
                <a:spcPct val="0"/>
              </a:spcBef>
            </a:pPr>
            <a:r>
              <a:rPr lang="en-US" sz="4700">
                <a:solidFill>
                  <a:srgbClr val="001B71"/>
                </a:solidFill>
                <a:latin typeface="Open Sans Extra Bold"/>
              </a:rPr>
              <a:t>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67315" y="2490697"/>
            <a:ext cx="7568969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Develop proper understanding of Web Socket Mechanism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67315" y="4571437"/>
            <a:ext cx="5848826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Include Socket.IO in your Application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67315" y="6367515"/>
            <a:ext cx="7568969" cy="942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dirty="0">
                <a:solidFill>
                  <a:srgbClr val="19191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a chat application which includes different features</a:t>
            </a:r>
          </a:p>
        </p:txBody>
      </p:sp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ADE59724-AF1B-4F84-AA58-4B9EE000CD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715500"/>
            <a:ext cx="1470371" cy="3047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30721"/>
            <a:ext cx="9111110" cy="565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4050"/>
              </a:lnSpc>
              <a:buFont typeface="Arial"/>
              <a:buChar char="•"/>
            </a:pPr>
            <a:r>
              <a:rPr lang="en-US" sz="2700" spc="27" dirty="0">
                <a:solidFill>
                  <a:srgbClr val="000000"/>
                </a:solidFill>
                <a:latin typeface="Open Sans"/>
              </a:rPr>
              <a:t>Integration testing ensure that the entire system application is working correctly</a:t>
            </a:r>
          </a:p>
          <a:p>
            <a:pPr>
              <a:lnSpc>
                <a:spcPts val="4050"/>
              </a:lnSpc>
            </a:pPr>
            <a:endParaRPr lang="en-US" sz="2700" spc="27" dirty="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4050"/>
              </a:lnSpc>
              <a:buFont typeface="Arial"/>
              <a:buChar char="•"/>
            </a:pPr>
            <a:r>
              <a:rPr lang="en-US" sz="2700" spc="27" dirty="0">
                <a:solidFill>
                  <a:srgbClr val="000000"/>
                </a:solidFill>
                <a:latin typeface="Open Sans"/>
              </a:rPr>
              <a:t>It can be executed only within a realistic environment like a real database or serve</a:t>
            </a:r>
          </a:p>
          <a:p>
            <a:pPr>
              <a:lnSpc>
                <a:spcPts val="4050"/>
              </a:lnSpc>
            </a:pPr>
            <a:endParaRPr lang="en-US" sz="2700" spc="27" dirty="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4050"/>
              </a:lnSpc>
              <a:buFont typeface="Arial"/>
              <a:buChar char="•"/>
            </a:pPr>
            <a:r>
              <a:rPr lang="en-US" sz="2700" spc="27" dirty="0">
                <a:solidFill>
                  <a:srgbClr val="000000"/>
                </a:solidFill>
                <a:latin typeface="Open Sans"/>
              </a:rPr>
              <a:t>It is used in case you need to test separate systems like database and application</a:t>
            </a:r>
          </a:p>
          <a:p>
            <a:pPr>
              <a:lnSpc>
                <a:spcPts val="4050"/>
              </a:lnSpc>
            </a:pPr>
            <a:endParaRPr lang="en-US" sz="2700" spc="27" dirty="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4050"/>
              </a:lnSpc>
              <a:buFont typeface="Arial"/>
              <a:buChar char="•"/>
            </a:pPr>
            <a:r>
              <a:rPr lang="en-US" sz="2700" spc="27" dirty="0">
                <a:solidFill>
                  <a:srgbClr val="000000"/>
                </a:solidFill>
                <a:latin typeface="Open Sans"/>
              </a:rPr>
              <a:t>It is slower than other tests as it complex to write</a:t>
            </a:r>
          </a:p>
          <a:p>
            <a:pPr>
              <a:lnSpc>
                <a:spcPts val="4049"/>
              </a:lnSpc>
            </a:pPr>
            <a:endParaRPr lang="en-US" sz="2700" spc="27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738167" y="0"/>
            <a:ext cx="7549833" cy="10287000"/>
            <a:chOff x="0" y="0"/>
            <a:chExt cx="10066444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5551" r="25551"/>
            <a:stretch>
              <a:fillRect/>
            </a:stretch>
          </p:blipFill>
          <p:spPr>
            <a:xfrm>
              <a:off x="0" y="0"/>
              <a:ext cx="5033222" cy="6858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25505" r="25505"/>
            <a:stretch>
              <a:fillRect/>
            </a:stretch>
          </p:blipFill>
          <p:spPr>
            <a:xfrm>
              <a:off x="0" y="6858000"/>
              <a:ext cx="5033222" cy="6858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22460" r="22460"/>
            <a:stretch>
              <a:fillRect/>
            </a:stretch>
          </p:blipFill>
          <p:spPr>
            <a:xfrm>
              <a:off x="5033222" y="0"/>
              <a:ext cx="5033222" cy="137160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B71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15526142" y="5503461"/>
            <a:ext cx="5523717" cy="4783539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A2307E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1100622"/>
            <a:ext cx="7652502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 spc="235">
                <a:solidFill>
                  <a:srgbClr val="001B71"/>
                </a:solidFill>
                <a:latin typeface="Open Sans Bold"/>
              </a:rPr>
              <a:t>Integration Test</a:t>
            </a:r>
          </a:p>
        </p:txBody>
      </p:sp>
      <p:sp>
        <p:nvSpPr>
          <p:cNvPr id="12" name="AutoShape 12"/>
          <p:cNvSpPr/>
          <p:nvPr/>
        </p:nvSpPr>
        <p:spPr>
          <a:xfrm>
            <a:off x="9144000" y="1760710"/>
            <a:ext cx="9466400" cy="56192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1106B2-DE96-46B6-BB92-747C256E8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715500"/>
            <a:ext cx="1276350" cy="266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9077" y="4705751"/>
            <a:ext cx="16869845" cy="30416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64795"/>
            <a:ext cx="11761829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Assert Module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029133"/>
            <a:ext cx="15645191" cy="200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4049"/>
              </a:lnSpc>
              <a:buFont typeface="Arial"/>
              <a:buChar char="•"/>
            </a:pPr>
            <a:r>
              <a:rPr lang="en-US" sz="2699" spc="-80" dirty="0">
                <a:solidFill>
                  <a:srgbClr val="19191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Module was internally built in Node.js to test whether we get the desired output or not.</a:t>
            </a:r>
          </a:p>
          <a:p>
            <a:pPr>
              <a:lnSpc>
                <a:spcPts val="4049"/>
              </a:lnSpc>
            </a:pPr>
            <a:endParaRPr lang="en-US" sz="2699" spc="-80" dirty="0">
              <a:solidFill>
                <a:srgbClr val="19191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82928" lvl="1" indent="-291464">
              <a:lnSpc>
                <a:spcPts val="4049"/>
              </a:lnSpc>
              <a:buFont typeface="Arial"/>
              <a:buChar char="•"/>
            </a:pPr>
            <a:r>
              <a:rPr lang="en-US" sz="2699" spc="-80" dirty="0">
                <a:solidFill>
                  <a:srgbClr val="19191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only returns a value when the assertion fails.</a:t>
            </a:r>
          </a:p>
          <a:p>
            <a:pPr>
              <a:lnSpc>
                <a:spcPts val="4049"/>
              </a:lnSpc>
            </a:pPr>
            <a:endParaRPr lang="en-US" sz="2699" spc="-80" dirty="0">
              <a:solidFill>
                <a:srgbClr val="191919"/>
              </a:solidFill>
              <a:latin typeface="Open Sans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5A0DBB-082B-4176-A1E1-D0961E0C0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715500"/>
            <a:ext cx="1276350" cy="266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5907" y="2759993"/>
            <a:ext cx="17355236" cy="649830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4" name="TextBox 4"/>
          <p:cNvSpPr txBox="1"/>
          <p:nvPr/>
        </p:nvSpPr>
        <p:spPr>
          <a:xfrm>
            <a:off x="1662483" y="264795"/>
            <a:ext cx="8181304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110"/>
              </a:lnSpc>
              <a:spcBef>
                <a:spcPct val="0"/>
              </a:spcBef>
            </a:pPr>
            <a:r>
              <a:rPr lang="en-US" sz="4700" spc="-47">
                <a:solidFill>
                  <a:srgbClr val="001B71"/>
                </a:solidFill>
                <a:latin typeface="Open Sans Bold"/>
              </a:rPr>
              <a:t>Advance Testing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F0BBD-4678-41F4-8CEB-BBE136F2D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715500"/>
            <a:ext cx="1276350" cy="266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56196" y="8204835"/>
            <a:ext cx="5304948" cy="1053465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82644" y="1123950"/>
            <a:ext cx="6537374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99"/>
              </a:lnSpc>
              <a:spcBef>
                <a:spcPct val="0"/>
              </a:spcBef>
            </a:pPr>
            <a:r>
              <a:rPr lang="en-US" sz="4700" spc="18">
                <a:solidFill>
                  <a:srgbClr val="001B71"/>
                </a:solidFill>
                <a:latin typeface="Open Sans Extra Bold Bold"/>
              </a:rPr>
              <a:t>What is Mocha?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2025015"/>
            <a:ext cx="6537374" cy="617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 Bold"/>
              </a:rPr>
              <a:t>Mocha is a JavaScript framework test runs on Node.js as well as browser. 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Open Sans Bold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 Bold"/>
              </a:rPr>
              <a:t>It does not concern itself whit the test assertions themselves.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Open Sans Bold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 Bold"/>
              </a:rPr>
              <a:t>How to Install Mocha Globally? 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Open Sans Bold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 Bold"/>
              </a:rPr>
              <a:t>Mocha uses ‘describe’ and ‘it’ operates to organise and run your tests: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25" name="Picture 24" descr="Pencils">
            <a:extLst>
              <a:ext uri="{FF2B5EF4-FFF2-40B4-BE49-F238E27FC236}">
                <a16:creationId xmlns:a16="http://schemas.microsoft.com/office/drawing/2014/main" id="{D2D26146-8B81-46AE-86D8-50AB45CF3D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8" r="70"/>
          <a:stretch/>
        </p:blipFill>
        <p:spPr>
          <a:xfrm>
            <a:off x="8915400" y="0"/>
            <a:ext cx="9372600" cy="10287000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913B457B-1298-4658-9F6E-6226942C7C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715500"/>
            <a:ext cx="1470371" cy="3047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12" y="2431411"/>
            <a:ext cx="18278588" cy="660353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64795"/>
            <a:ext cx="11761829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Hooks In Mocha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D4180-5EA4-4DCF-B002-BEC11B009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715500"/>
            <a:ext cx="1276350" cy="266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91149">
            <a:off x="-10157000" y="-7349511"/>
            <a:ext cx="16230600" cy="22527750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7615" r="7615"/>
          <a:stretch>
            <a:fillRect/>
          </a:stretch>
        </p:blipFill>
        <p:spPr>
          <a:xfrm>
            <a:off x="3580018" y="312564"/>
            <a:ext cx="16714991" cy="954185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7792" y="1114425"/>
            <a:ext cx="4508496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  <a:spcBef>
                <a:spcPct val="0"/>
              </a:spcBef>
            </a:pPr>
            <a:r>
              <a:rPr lang="en-US" sz="4700" spc="18">
                <a:solidFill>
                  <a:srgbClr val="001B71"/>
                </a:solidFill>
                <a:latin typeface="Open Sans Extra Bold Bold"/>
              </a:rPr>
              <a:t>Chai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7792" y="2129562"/>
            <a:ext cx="5498996" cy="335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74"/>
              </a:lnSpc>
            </a:pPr>
            <a:r>
              <a:rPr lang="en-US" sz="2699" spc="-53">
                <a:solidFill>
                  <a:srgbClr val="FFFFFF"/>
                </a:solidFill>
                <a:latin typeface="Open Sans Bold"/>
              </a:rPr>
              <a:t>Chai is a BDD(Behaviour Driven Development)/TDD(Test Driven Development) assertion library for node and the browser, offering assertion styles: expect, should, and assert.</a:t>
            </a:r>
          </a:p>
          <a:p>
            <a:pPr>
              <a:lnSpc>
                <a:spcPts val="3374"/>
              </a:lnSpc>
            </a:pPr>
            <a:endParaRPr lang="en-US" sz="2699" spc="-53">
              <a:solidFill>
                <a:srgbClr val="FFFFFF"/>
              </a:solidFill>
              <a:latin typeface="Open Sans Bold"/>
            </a:endParaRPr>
          </a:p>
          <a:p>
            <a:pPr algn="l">
              <a:lnSpc>
                <a:spcPts val="3327"/>
              </a:lnSpc>
            </a:pPr>
            <a:endParaRPr lang="en-US" sz="2699" spc="-53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379C0DBB-CC14-4D01-94D6-94BEFEFF23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715500"/>
            <a:ext cx="1470371" cy="3047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233928" y="1931654"/>
            <a:ext cx="234376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01913" y="0"/>
            <a:ext cx="10287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181924" y="2837669"/>
            <a:ext cx="11856785" cy="691784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33928" y="942975"/>
            <a:ext cx="5861391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1B71"/>
                </a:solidFill>
                <a:latin typeface="Open Sans Extra Bold"/>
              </a:rPr>
              <a:t>Assertion Styles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3928" y="2135385"/>
            <a:ext cx="7910072" cy="95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Chai offers mainly three assertion styles: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F9143A-D5CC-4AA6-BF83-FBD02530F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715500"/>
            <a:ext cx="1276350" cy="266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365932"/>
            <a:ext cx="11369780" cy="589236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981075"/>
            <a:ext cx="8181304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110"/>
              </a:lnSpc>
              <a:spcBef>
                <a:spcPct val="0"/>
              </a:spcBef>
            </a:pPr>
            <a:r>
              <a:rPr lang="en-US" sz="4700" spc="-47">
                <a:solidFill>
                  <a:srgbClr val="001B71"/>
                </a:solidFill>
                <a:latin typeface="Open Sans Bold"/>
              </a:rPr>
              <a:t>Assertion Style: Assert Style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010314"/>
            <a:ext cx="13881562" cy="143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Assert Style is exposed through assert interface, it is like the in-built assert module in Node.js with additional tests.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4524E-CC76-4C1B-A9DA-A89DF52A7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715500"/>
            <a:ext cx="1276350" cy="266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 dirty="0">
                <a:solidFill>
                  <a:srgbClr val="001B71"/>
                </a:solidFill>
                <a:latin typeface="Open Sans Extra Bold Bold"/>
              </a:rPr>
              <a:t>Thank you!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B4A64A4-B273-42A0-AA73-C07FA6D57E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715500"/>
            <a:ext cx="1470371" cy="3047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white jigsaw puzzle with a red piece standing ou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4" r="19554"/>
          <a:stretch/>
        </p:blipFill>
        <p:spPr>
          <a:xfrm>
            <a:off x="0" y="0"/>
            <a:ext cx="9293448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15258" y="2547847"/>
            <a:ext cx="1124970" cy="1104848"/>
            <a:chOff x="0" y="0"/>
            <a:chExt cx="672428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715258" y="4286977"/>
            <a:ext cx="1124970" cy="1104848"/>
            <a:chOff x="0" y="0"/>
            <a:chExt cx="672428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715258" y="6211357"/>
            <a:ext cx="1124970" cy="1104848"/>
            <a:chOff x="0" y="0"/>
            <a:chExt cx="672428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2889457"/>
            <a:ext cx="546923" cy="4216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4628587"/>
            <a:ext cx="546923" cy="42162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19986" y="6552967"/>
            <a:ext cx="546923" cy="42162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432330" y="1114425"/>
            <a:ext cx="5875771" cy="62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  <a:spcBef>
                <a:spcPct val="0"/>
              </a:spcBef>
            </a:pPr>
            <a:r>
              <a:rPr lang="en-US" sz="4700">
                <a:solidFill>
                  <a:srgbClr val="001B71"/>
                </a:solidFill>
                <a:latin typeface="Open Sans Extra Bold"/>
              </a:rPr>
              <a:t>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67315" y="2811975"/>
            <a:ext cx="7568969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Broadcast the message via Chat Application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67315" y="4578416"/>
            <a:ext cx="8220685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Develop proper understanding of Testing Mechanism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67315" y="6495817"/>
            <a:ext cx="7568969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Classify Different types of Automated testing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C497F1-5FA2-45CD-81D9-CDB30D68FF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715500"/>
            <a:ext cx="1276350" cy="266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8" r="21768"/>
          <a:stretch/>
        </p:blipFill>
        <p:spPr>
          <a:xfrm>
            <a:off x="0" y="0"/>
            <a:ext cx="9293448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15258" y="2547847"/>
            <a:ext cx="1124970" cy="1104848"/>
            <a:chOff x="0" y="0"/>
            <a:chExt cx="672428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715258" y="4286977"/>
            <a:ext cx="1124970" cy="1104848"/>
            <a:chOff x="0" y="0"/>
            <a:chExt cx="672428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715258" y="6211357"/>
            <a:ext cx="1124970" cy="1104848"/>
            <a:chOff x="0" y="0"/>
            <a:chExt cx="672428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2889457"/>
            <a:ext cx="546923" cy="4216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4628587"/>
            <a:ext cx="546923" cy="42162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19986" y="6552967"/>
            <a:ext cx="546923" cy="42162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432330" y="1114425"/>
            <a:ext cx="5875771" cy="62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  <a:spcBef>
                <a:spcPct val="0"/>
              </a:spcBef>
            </a:pPr>
            <a:r>
              <a:rPr lang="en-US" sz="4700">
                <a:solidFill>
                  <a:srgbClr val="001B71"/>
                </a:solidFill>
                <a:latin typeface="Open Sans Extra Bold"/>
              </a:rPr>
              <a:t>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67315" y="2811975"/>
            <a:ext cx="7568969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Performance Native testing and debugging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67315" y="4578416"/>
            <a:ext cx="5820092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Gain knowledge on Mocha and Chai 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067315" y="6495817"/>
            <a:ext cx="7568969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Perform Testing using Mocha and Chai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F68B7729-76A9-4F52-B600-7DA8743277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715500"/>
            <a:ext cx="1470371" cy="3047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Socket.IO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7898DD40-AD8B-4531-9923-B51DAED8B3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715500"/>
            <a:ext cx="1470371" cy="3047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3563" r="12357"/>
          <a:stretch>
            <a:fillRect/>
          </a:stretch>
        </p:blipFill>
        <p:spPr>
          <a:xfrm>
            <a:off x="9144000" y="0"/>
            <a:ext cx="9887795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33928" y="942975"/>
            <a:ext cx="7196353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1B71"/>
                </a:solidFill>
                <a:latin typeface="Open Sans Extra Bold Bold"/>
              </a:rPr>
              <a:t>Web Socket </a:t>
            </a:r>
          </a:p>
        </p:txBody>
      </p:sp>
      <p:sp>
        <p:nvSpPr>
          <p:cNvPr id="4" name="AutoShape 4"/>
          <p:cNvSpPr/>
          <p:nvPr/>
        </p:nvSpPr>
        <p:spPr>
          <a:xfrm rot="-10800000">
            <a:off x="1233928" y="1924164"/>
            <a:ext cx="609728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233928" y="2386697"/>
            <a:ext cx="7551967" cy="821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Half Duplex communication setup- HTTP protocol is not suitable for a chat application.</a:t>
            </a:r>
          </a:p>
          <a:p>
            <a:pPr>
              <a:lnSpc>
                <a:spcPts val="4050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This drawback is overcome by a web-socket protocol that permits Full-duplex communications.</a:t>
            </a:r>
          </a:p>
          <a:p>
            <a:pPr>
              <a:lnSpc>
                <a:spcPts val="4050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Web socket sets a persistent connection between the client and the server.</a:t>
            </a:r>
          </a:p>
          <a:p>
            <a:pPr>
              <a:lnSpc>
                <a:spcPts val="4050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Full-duplex communication means both client and server can communicate and exchange data at the same time.</a:t>
            </a:r>
          </a:p>
          <a:p>
            <a:pPr algn="just">
              <a:lnSpc>
                <a:spcPts val="4050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4050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FC347-5E51-401D-8DE9-6026E83D0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715500"/>
            <a:ext cx="1276350" cy="266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01773" y="1416753"/>
            <a:ext cx="16054269" cy="887024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02612"/>
            <a:ext cx="11761829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How does Web Socket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3AF03-5A9C-44C6-9FD4-0C5C3DCD5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715500"/>
            <a:ext cx="1276350" cy="266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9033" y="-177577"/>
            <a:ext cx="7599581" cy="1055772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73680" y="841322"/>
            <a:ext cx="10614320" cy="78751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5555" y="1114425"/>
            <a:ext cx="6959898" cy="1214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</a:pPr>
            <a:r>
              <a:rPr lang="en-US" sz="4700">
                <a:solidFill>
                  <a:srgbClr val="001B71"/>
                </a:solidFill>
                <a:latin typeface="Open Sans Extra Bold Bold"/>
              </a:rPr>
              <a:t>Working of Web-Socket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5555" y="3438049"/>
            <a:ext cx="6959898" cy="284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Open Sans Bold"/>
              </a:rPr>
              <a:t>Every client has a persistent connection with the server, so server delivers the message to the rest clients without receiving the request. Clients send the message to the server.</a:t>
            </a:r>
          </a:p>
          <a:p>
            <a:pPr algn="just">
              <a:lnSpc>
                <a:spcPts val="3779"/>
              </a:lnSpc>
            </a:pPr>
            <a:endParaRPr lang="en-US" sz="270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69CEB2F5-3B9E-4B2D-9D80-98F1C94656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715500"/>
            <a:ext cx="1470371" cy="3047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233928" y="1931654"/>
            <a:ext cx="234376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01913" y="0"/>
            <a:ext cx="10287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33928" y="942975"/>
            <a:ext cx="5861391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1B71"/>
                </a:solidFill>
                <a:latin typeface="Open Sans Extra Bold"/>
              </a:rPr>
              <a:t>Socket.io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3928" y="2147137"/>
            <a:ext cx="7703303" cy="7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</a:rPr>
              <a:t>Socket.io is a library that enables real-time, bidirectional and event-based communication.</a:t>
            </a:r>
          </a:p>
          <a:p>
            <a:pPr>
              <a:lnSpc>
                <a:spcPts val="3779"/>
              </a:lnSpc>
            </a:pPr>
            <a:endParaRPr lang="en-US" sz="2699" dirty="0">
              <a:solidFill>
                <a:srgbClr val="000000"/>
              </a:solidFill>
              <a:latin typeface="Open Sans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</a:rPr>
              <a:t>Socket.IO works between the browser/client and the server.</a:t>
            </a:r>
          </a:p>
          <a:p>
            <a:pPr>
              <a:lnSpc>
                <a:spcPts val="3779"/>
              </a:lnSpc>
            </a:pPr>
            <a:endParaRPr lang="en-US" sz="2699" dirty="0">
              <a:solidFill>
                <a:srgbClr val="000000"/>
              </a:solidFill>
              <a:latin typeface="Open Sans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</a:rPr>
              <a:t>Its support a wide range of web browsers including the old </a:t>
            </a:r>
            <a:r>
              <a:rPr lang="en-US" sz="2699" dirty="0" err="1">
                <a:solidFill>
                  <a:srgbClr val="000000"/>
                </a:solidFill>
                <a:latin typeface="Open Sans"/>
              </a:rPr>
              <a:t>crufty</a:t>
            </a:r>
            <a:r>
              <a:rPr lang="en-US" sz="2699" dirty="0">
                <a:solidFill>
                  <a:srgbClr val="000000"/>
                </a:solidFill>
                <a:latin typeface="Open Sans"/>
              </a:rPr>
              <a:t> browsers.</a:t>
            </a:r>
          </a:p>
          <a:p>
            <a:pPr>
              <a:lnSpc>
                <a:spcPts val="3779"/>
              </a:lnSpc>
            </a:pPr>
            <a:endParaRPr lang="en-US" sz="2699" dirty="0">
              <a:solidFill>
                <a:srgbClr val="000000"/>
              </a:solidFill>
              <a:latin typeface="Open Sans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</a:rPr>
              <a:t>It consists of Node.js server and a JavaScript client for browser.</a:t>
            </a:r>
          </a:p>
          <a:p>
            <a:pPr>
              <a:lnSpc>
                <a:spcPts val="3779"/>
              </a:lnSpc>
            </a:pPr>
            <a:endParaRPr lang="en-US" sz="2699" dirty="0">
              <a:solidFill>
                <a:srgbClr val="000000"/>
              </a:solidFill>
              <a:latin typeface="Open Sans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</a:rPr>
              <a:t>You can install it using: </a:t>
            </a:r>
            <a:r>
              <a:rPr lang="en-US" sz="2699" dirty="0" err="1">
                <a:solidFill>
                  <a:srgbClr val="000000"/>
                </a:solidFill>
                <a:latin typeface="Open Sans Bold"/>
              </a:rPr>
              <a:t>npm</a:t>
            </a:r>
            <a:r>
              <a:rPr lang="en-US" sz="2699" dirty="0">
                <a:solidFill>
                  <a:srgbClr val="000000"/>
                </a:solidFill>
                <a:latin typeface="Open Sans Bold"/>
              </a:rPr>
              <a:t> install socket.io</a:t>
            </a:r>
          </a:p>
          <a:p>
            <a:pPr>
              <a:lnSpc>
                <a:spcPts val="3591"/>
              </a:lnSpc>
            </a:pPr>
            <a:endParaRPr lang="en-US" sz="2699" dirty="0">
              <a:solidFill>
                <a:srgbClr val="000000"/>
              </a:solidFill>
              <a:latin typeface="Open Sans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05F57-6109-4126-AD0E-AF58665B4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715500"/>
            <a:ext cx="1276350" cy="266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SLIDE_COUNT" val="28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06F32F576F9D4F8D1584875FFB72EF" ma:contentTypeVersion="6" ma:contentTypeDescription="Create a new document." ma:contentTypeScope="" ma:versionID="7176d3cffc22ffb0ab7671a7c6d48d5b">
  <xsd:schema xmlns:xsd="http://www.w3.org/2001/XMLSchema" xmlns:xs="http://www.w3.org/2001/XMLSchema" xmlns:p="http://schemas.microsoft.com/office/2006/metadata/properties" xmlns:ns2="ff37d7f0-5d5a-4523-9918-509a051f408a" xmlns:ns3="aa56e4d2-75d8-4f58-b94e-c196440996c0" targetNamespace="http://schemas.microsoft.com/office/2006/metadata/properties" ma:root="true" ma:fieldsID="9469bca848f8afec22979f1193de411d" ns2:_="" ns3:_="">
    <xsd:import namespace="ff37d7f0-5d5a-4523-9918-509a051f408a"/>
    <xsd:import namespace="aa56e4d2-75d8-4f58-b94e-c196440996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37d7f0-5d5a-4523-9918-509a051f40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56e4d2-75d8-4f58-b94e-c196440996c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BF5EB4-E9D7-4708-9198-F46E5E8A1C8E}"/>
</file>

<file path=customXml/itemProps2.xml><?xml version="1.0" encoding="utf-8"?>
<ds:datastoreItem xmlns:ds="http://schemas.openxmlformats.org/officeDocument/2006/customXml" ds:itemID="{10D81892-9F43-4D48-B053-3E6EE2A781BD}"/>
</file>

<file path=customXml/itemProps3.xml><?xml version="1.0" encoding="utf-8"?>
<ds:datastoreItem xmlns:ds="http://schemas.openxmlformats.org/officeDocument/2006/customXml" ds:itemID="{B4D848E8-A532-4784-980D-BA25630DFB3B}"/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679</Words>
  <Application>Microsoft Office PowerPoint</Application>
  <PresentationFormat>Custom</PresentationFormat>
  <Paragraphs>108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Open Sans Extra Bold</vt:lpstr>
      <vt:lpstr>Barlow Medium</vt:lpstr>
      <vt:lpstr>Calibri</vt:lpstr>
      <vt:lpstr>Open Sans</vt:lpstr>
      <vt:lpstr>Open Sans Bold</vt:lpstr>
      <vt:lpstr>Arial</vt:lpstr>
      <vt:lpstr>Open Sans Extra 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Socket.IO and Testing Node</dc:title>
  <cp:lastModifiedBy>Mahesh Gupta</cp:lastModifiedBy>
  <cp:revision>5</cp:revision>
  <dcterms:created xsi:type="dcterms:W3CDTF">2006-08-16T00:00:00Z</dcterms:created>
  <dcterms:modified xsi:type="dcterms:W3CDTF">2021-08-22T15:04:12Z</dcterms:modified>
  <dc:identifier>DAEnk8rzPlc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BAFDBF62-D7AA-4B6B-BDCB-613ABB2F8307</vt:lpwstr>
  </property>
  <property fmtid="{D5CDD505-2E9C-101B-9397-08002B2CF9AE}" pid="3" name="ArticulatePath">
    <vt:lpwstr>Day-Five-Final</vt:lpwstr>
  </property>
  <property fmtid="{D5CDD505-2E9C-101B-9397-08002B2CF9AE}" pid="4" name="ContentTypeId">
    <vt:lpwstr>0x0101004306F32F576F9D4F8D1584875FFB72EF</vt:lpwstr>
  </property>
</Properties>
</file>